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61" r:id="rId4"/>
    <p:sldId id="259" r:id="rId5"/>
    <p:sldId id="427" r:id="rId6"/>
    <p:sldId id="379" r:id="rId7"/>
    <p:sldId id="426" r:id="rId8"/>
    <p:sldId id="410" r:id="rId9"/>
    <p:sldId id="424" r:id="rId10"/>
    <p:sldId id="431" r:id="rId11"/>
    <p:sldId id="430" r:id="rId12"/>
    <p:sldId id="386" r:id="rId13"/>
    <p:sldId id="387" r:id="rId14"/>
    <p:sldId id="428" r:id="rId15"/>
    <p:sldId id="429" r:id="rId16"/>
    <p:sldId id="432" r:id="rId17"/>
    <p:sldId id="4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 autoAdjust="0"/>
    <p:restoredTop sz="86395"/>
  </p:normalViewPr>
  <p:slideViewPr>
    <p:cSldViewPr snapToGrid="0">
      <p:cViewPr varScale="1">
        <p:scale>
          <a:sx n="55" d="100"/>
          <a:sy n="55" d="100"/>
        </p:scale>
        <p:origin x="902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35C5-8403-5147-8FDD-5AD19DE2861F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CE85-32FA-C949-B648-57EA91B41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6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8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705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 userDrawn="1"/>
        </p:nvSpPr>
        <p:spPr>
          <a:xfrm rot="5400000">
            <a:off x="10556840" y="1268231"/>
            <a:ext cx="29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2025</a:t>
            </a:r>
          </a:p>
        </p:txBody>
      </p:sp>
    </p:spTree>
    <p:extLst>
      <p:ext uri="{BB962C8B-B14F-4D97-AF65-F5344CB8AC3E}">
        <p14:creationId xmlns:p14="http://schemas.microsoft.com/office/powerpoint/2010/main" val="156906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8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7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7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 userDrawn="1"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" b="866"/>
          <a:stretch>
            <a:fillRect/>
          </a:stretch>
        </p:blipFill>
        <p:spPr>
          <a:xfrm>
            <a:off x="7231461" y="4637430"/>
            <a:ext cx="2163052" cy="89863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817" y="4699983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94" y="4776641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" r="14065"/>
          <a:stretch>
            <a:fillRect/>
          </a:stretch>
        </p:blipFill>
        <p:spPr>
          <a:xfrm>
            <a:off x="4960536" y="2239438"/>
            <a:ext cx="2270925" cy="10068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66" y="2293536"/>
            <a:ext cx="898634" cy="8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testo, Carattere, Elementi grafici, schermata&#10;&#10;Descrizione generata automaticamente">
            <a:extLst>
              <a:ext uri="{FF2B5EF4-FFF2-40B4-BE49-F238E27FC236}">
                <a16:creationId xmlns:a16="http://schemas.microsoft.com/office/drawing/2014/main" id="{E78C6FE6-7A8C-4C24-8206-5E1A9AC871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10" y="1953920"/>
            <a:ext cx="1833645" cy="1238250"/>
          </a:xfrm>
          <a:prstGeom prst="rect">
            <a:avLst/>
          </a:prstGeom>
        </p:spPr>
      </p:pic>
      <p:pic>
        <p:nvPicPr>
          <p:cNvPr id="10" name="Immagine 9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EA5AFA6F-8893-A5E4-12C3-132618F0E2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25" y="3468636"/>
            <a:ext cx="2013407" cy="675640"/>
          </a:xfrm>
          <a:prstGeom prst="rect">
            <a:avLst/>
          </a:prstGeom>
        </p:spPr>
      </p:pic>
      <p:pic>
        <p:nvPicPr>
          <p:cNvPr id="12" name="Immagine 11" descr="Immagine che contiene testo, Carattere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73EBECD1-B9F2-85E2-92CF-53B57C89767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9" y="3192170"/>
            <a:ext cx="2284964" cy="1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9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alphaModFix amt="1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mailto:a.gnemmi@logifuture.com" TargetMode="External"/><Relationship Id="rId5" Type="http://schemas.openxmlformats.org/officeDocument/2006/relationships/hyperlink" Target="mailto:andrea.gnemmi@gmail.com" TargetMode="Externa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view-pg-locks.html" TargetMode="External"/><Relationship Id="rId2" Type="http://schemas.openxmlformats.org/officeDocument/2006/relationships/hyperlink" Target="https://www.interdb.jp/pg/pgsql05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gadmin.org/downloa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.org/docs/current/pgstatstatements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gresql.org/docs/current/catalog-pg-database.html" TargetMode="External"/><Relationship Id="rId2" Type="http://schemas.openxmlformats.org/officeDocument/2006/relationships/hyperlink" Target="https://www.postgresql.org/docs/current/progress-reporting.html#VACUUM-PROGRESS-REPORT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ostgresql.org/docs/current/pgstattuple.html" TargetMode="External"/><Relationship Id="rId4" Type="http://schemas.openxmlformats.org/officeDocument/2006/relationships/hyperlink" Target="https://www.postgresql.org/docs/current/catalog-pg-clas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mbo.io/blog/optimizing-memory-usage" TargetMode="External"/><Relationship Id="rId2" Type="http://schemas.openxmlformats.org/officeDocument/2006/relationships/hyperlink" Target="https://www.postgresql.org/docs/current/monitoring-stats.html#MONITORING-PG-STAT-IO-VIE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osetteconf.com/2025/schedule/#livestream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ssqltips.com/sqlserverauthor/390/andrea-gnemmi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logifuture.com/" TargetMode="Externa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mailto:a.gnemmi@logifuture.com" TargetMode="External"/><Relationship Id="rId5" Type="http://schemas.openxmlformats.org/officeDocument/2006/relationships/hyperlink" Target="mailto:andrea.gnemmi@gmail.com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12.JPG"/><Relationship Id="rId9" Type="http://schemas.openxmlformats.org/officeDocument/2006/relationships/hyperlink" Target="https://www.linkedin.com/in/andreagnemm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1.png"/><Relationship Id="rId4" Type="http://schemas.openxmlformats.org/officeDocument/2006/relationships/hyperlink" Target="https://www.postgresql.org/docs/current/monitoring-stats.html#MONITORING-PG-STAT-ACTIVITY-VIE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3D8709-88CD-D848-A370-A96F8E50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dirty="0">
                <a:latin typeface="Segoe Pro Display" panose="020B0502040504020203" pitchFamily="34" charset="0"/>
              </a:rPr>
              <a:t>Monitoring </a:t>
            </a:r>
            <a:r>
              <a:rPr lang="it-IT" dirty="0" err="1">
                <a:latin typeface="Segoe Pro Display" panose="020B0502040504020203" pitchFamily="34" charset="0"/>
              </a:rPr>
              <a:t>PostgreSQL</a:t>
            </a:r>
            <a:r>
              <a:rPr lang="it-IT" dirty="0">
                <a:latin typeface="Segoe Pro Display" panose="020B0502040504020203" pitchFamily="34" charset="0"/>
              </a:rPr>
              <a:t> on </a:t>
            </a:r>
            <a:r>
              <a:rPr lang="it-IT" dirty="0" err="1">
                <a:latin typeface="Segoe Pro Display" panose="020B0502040504020203" pitchFamily="34" charset="0"/>
              </a:rPr>
              <a:t>Premises</a:t>
            </a:r>
            <a:endParaRPr lang="it-IT" dirty="0">
              <a:latin typeface="Segoe Pro Display" panose="020B0502040504020203" pitchFamily="34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1CB1058-9CD1-E448-887D-B6ECC596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Andrea Gnemmi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  <a:hlinkClick r:id="rId5"/>
              </a:rPr>
              <a:t>andrea.gnemmi@gmail.com</a:t>
            </a:r>
            <a:endParaRPr lang="it-IT" dirty="0">
              <a:solidFill>
                <a:schemeClr val="bg1">
                  <a:lumMod val="95000"/>
                </a:schemeClr>
              </a:solidFill>
              <a:latin typeface="Segoe Pro Display" panose="020B0502040504020203" pitchFamily="34" charset="0"/>
            </a:endParaRP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  <a:hlinkClick r:id="rId6"/>
              </a:rPr>
              <a:t>a.gnemmi@logifuture.com</a:t>
            </a:r>
            <a:endParaRPr lang="it-IT" dirty="0">
              <a:solidFill>
                <a:schemeClr val="bg1">
                  <a:lumMod val="95000"/>
                </a:schemeClr>
              </a:solidFill>
              <a:latin typeface="Segoe Pro Display" panose="020B0502040504020203" pitchFamily="34" charset="0"/>
            </a:endParaRPr>
          </a:p>
          <a:p>
            <a:endParaRPr lang="it-IT" dirty="0">
              <a:solidFill>
                <a:schemeClr val="bg1">
                  <a:lumMod val="95000"/>
                </a:schemeClr>
              </a:solidFill>
              <a:latin typeface="Segoe Pro Display" panose="020B05020405040202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890B03C-2071-C891-E2BE-0B57B9BF8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3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55"/>
    </mc:Choice>
    <mc:Fallback>
      <p:transition spd="slow" advTm="24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F4E9-B99A-70A4-7C67-F12D4DC6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</a:t>
            </a:r>
            <a:r>
              <a:rPr lang="en-US" dirty="0" err="1"/>
              <a:t>pg_locks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EECEC-08EB-B50C-A72E-A608ECE65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seen in the previous table there are locks also in PostgreSQL even if MVCC is implemented: </a:t>
            </a:r>
            <a:r>
              <a:rPr lang="en-US" dirty="0">
                <a:hlinkClick r:id="rId2"/>
              </a:rPr>
              <a:t>https://www.interdb.jp/pg/pgsql05.html</a:t>
            </a:r>
            <a:endParaRPr lang="en-US" dirty="0"/>
          </a:p>
          <a:p>
            <a:r>
              <a:rPr lang="en-US" dirty="0"/>
              <a:t>Locks can be monitored from the system view </a:t>
            </a:r>
            <a:r>
              <a:rPr lang="en-US" dirty="0" err="1"/>
              <a:t>pg_locks</a:t>
            </a:r>
            <a:endParaRPr lang="en-US" dirty="0"/>
          </a:p>
          <a:p>
            <a:r>
              <a:rPr lang="en-US" dirty="0"/>
              <a:t>Function </a:t>
            </a:r>
            <a:r>
              <a:rPr lang="en-US" dirty="0" err="1"/>
              <a:t>pg_blocking_pids</a:t>
            </a:r>
            <a:r>
              <a:rPr lang="en-US" dirty="0"/>
              <a:t>(</a:t>
            </a:r>
            <a:r>
              <a:rPr lang="en-US" dirty="0" err="1"/>
              <a:t>pid</a:t>
            </a:r>
            <a:r>
              <a:rPr lang="en-US" dirty="0"/>
              <a:t>) returns an array of integers with all the blocking </a:t>
            </a:r>
            <a:r>
              <a:rPr lang="en-US" dirty="0" err="1"/>
              <a:t>pids</a:t>
            </a:r>
            <a:r>
              <a:rPr lang="en-US" dirty="0"/>
              <a:t>. Pay attention that, as per official documentation:</a:t>
            </a:r>
            <a:endParaRPr lang="en-AT" dirty="0"/>
          </a:p>
          <a:p>
            <a:pPr marL="0" indent="0" algn="ctr">
              <a:buNone/>
            </a:pPr>
            <a:r>
              <a:rPr lang="en-US" i="1" dirty="0"/>
              <a:t>Frequent calls to this function could have some impact on database performance, because it needs exclusive access to the lock manager's shared state for a short time.</a:t>
            </a:r>
            <a:endParaRPr lang="en-AT" i="1" dirty="0"/>
          </a:p>
          <a:p>
            <a:r>
              <a:rPr lang="en-US" dirty="0">
                <a:hlinkClick r:id="rId3"/>
              </a:rPr>
              <a:t>https://www.postgresql.org/docs/current/view-pg-locks.html</a:t>
            </a:r>
            <a:endParaRPr lang="en-US" dirty="0"/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741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2359-45B2-B3FC-52C2-4542536A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pgAdmin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099BC-261A-A51A-8743-921EDA240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about what’s going on in our PostgreSQL Cluster directly from </a:t>
            </a:r>
            <a:r>
              <a:rPr lang="en-US" dirty="0" err="1"/>
              <a:t>pgAdmin</a:t>
            </a:r>
            <a:r>
              <a:rPr lang="en-US" dirty="0"/>
              <a:t> GUI. </a:t>
            </a:r>
          </a:p>
          <a:p>
            <a:r>
              <a:rPr lang="en-US" dirty="0"/>
              <a:t>Basically these information are a graphical representation of </a:t>
            </a:r>
            <a:r>
              <a:rPr lang="en-US" dirty="0" err="1"/>
              <a:t>pg_stat_activity</a:t>
            </a:r>
            <a:r>
              <a:rPr lang="en-US" dirty="0"/>
              <a:t> and </a:t>
            </a:r>
            <a:r>
              <a:rPr lang="en-US" dirty="0" err="1"/>
              <a:t>pg_locks</a:t>
            </a:r>
            <a:r>
              <a:rPr lang="en-US" dirty="0"/>
              <a:t> plus some other info on configuration and logs. </a:t>
            </a:r>
          </a:p>
          <a:p>
            <a:r>
              <a:rPr lang="en-US" dirty="0"/>
              <a:t>Info can be seen from the Dashboard tab</a:t>
            </a:r>
          </a:p>
          <a:p>
            <a:r>
              <a:rPr lang="en-US" dirty="0">
                <a:hlinkClick r:id="rId2"/>
              </a:rPr>
              <a:t>https://www.pgadmin.org/download/</a:t>
            </a:r>
            <a:endParaRPr lang="en-US" dirty="0"/>
          </a:p>
          <a:p>
            <a:r>
              <a:rPr lang="en-US" dirty="0"/>
              <a:t>Demo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64764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61FE-8914-D4DE-B51C-275AE551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execution statistics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056E3-55E3-7438-900E-263D4FD70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R="0" algn="l"/>
            <a:r>
              <a:rPr lang="en-US" b="0" i="0" u="none" strike="noStrike" baseline="0" dirty="0"/>
              <a:t>Track query execution statistics using </a:t>
            </a:r>
            <a:r>
              <a:rPr lang="en-US" sz="2400" b="0" i="0" u="none" strike="noStrike" baseline="0" dirty="0" err="1">
                <a:latin typeface="Courier New" panose="02070309020205020404" pitchFamily="49" charset="0"/>
              </a:rPr>
              <a:t>pg_stat_statements</a:t>
            </a:r>
            <a:r>
              <a:rPr lang="en-US" sz="24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b="0" i="0" u="none" strike="noStrike" baseline="0" dirty="0"/>
              <a:t>extension</a:t>
            </a:r>
          </a:p>
          <a:p>
            <a:pPr marR="0" algn="l"/>
            <a:r>
              <a:rPr lang="en-US" sz="2400" b="0" i="0" u="none" strike="noStrike" baseline="0" dirty="0" err="1">
                <a:latin typeface="Courier New" panose="02070309020205020404" pitchFamily="49" charset="0"/>
              </a:rPr>
              <a:t>pg_stat_statements</a:t>
            </a:r>
            <a:r>
              <a:rPr lang="en-US" sz="24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b="0" i="0" u="none" strike="noStrike" baseline="0" dirty="0"/>
              <a:t>tracks statistics across all databases of a cluster</a:t>
            </a:r>
          </a:p>
          <a:p>
            <a:pPr marR="0" algn="l"/>
            <a:r>
              <a:rPr lang="en-US" sz="2400" b="0" i="0" u="none" strike="noStrike" baseline="0" dirty="0" err="1">
                <a:latin typeface="Courier New" panose="02070309020205020404" pitchFamily="49" charset="0"/>
              </a:rPr>
              <a:t>pg_stat_statements</a:t>
            </a:r>
            <a:r>
              <a:rPr lang="en-US" sz="24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b="0" i="0" u="none" strike="noStrike" baseline="0" dirty="0"/>
              <a:t>extension add view, functions and configuration parameters</a:t>
            </a:r>
          </a:p>
          <a:p>
            <a:pPr marR="0" algn="l"/>
            <a:r>
              <a:rPr lang="en-US" b="0" i="0" u="none" strike="noStrike" baseline="0" dirty="0"/>
              <a:t>Views:</a:t>
            </a:r>
          </a:p>
          <a:p>
            <a:pPr lvl="1"/>
            <a:r>
              <a:rPr lang="en-US" b="0" i="0" u="none" strike="noStrike" baseline="0" dirty="0" err="1">
                <a:latin typeface="Courier New" panose="02070309020205020404" pitchFamily="49" charset="0"/>
              </a:rPr>
              <a:t>pg_stat_statements</a:t>
            </a:r>
            <a:r>
              <a:rPr lang="en-US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2800" b="0" i="0" u="none" strike="noStrike" baseline="0" dirty="0"/>
              <a:t>to access the query statistics</a:t>
            </a:r>
          </a:p>
          <a:p>
            <a:pPr lvl="1"/>
            <a:r>
              <a:rPr lang="en-US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pg_stat_statements_info</a:t>
            </a:r>
            <a:r>
              <a:rPr lang="en-US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to see </a:t>
            </a: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info about statistics collected </a:t>
            </a:r>
            <a:endParaRPr lang="en-US" sz="2800" b="0" i="0" u="none" strike="noStrike" baseline="0" dirty="0">
              <a:cs typeface="Courier New" panose="02070309020205020404" pitchFamily="49" charset="0"/>
            </a:endParaRPr>
          </a:p>
          <a:p>
            <a:pPr marR="0" algn="l"/>
            <a:r>
              <a:rPr lang="en-US" b="0" i="0" u="none" strike="noStrike" baseline="0" dirty="0"/>
              <a:t>Functions</a:t>
            </a:r>
            <a:r>
              <a:rPr lang="en-US" sz="2400" dirty="0">
                <a:latin typeface="Times New Roman" panose="02020603050405020304" pitchFamily="18" charset="0"/>
              </a:rPr>
              <a:t>:</a:t>
            </a:r>
          </a:p>
          <a:p>
            <a:pPr lvl="1"/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 err="1">
                <a:latin typeface="Courier New" panose="02070309020205020404" pitchFamily="49" charset="0"/>
              </a:rPr>
              <a:t>pg_stat_statements_reset</a:t>
            </a:r>
            <a:r>
              <a:rPr lang="en-US" sz="20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2800" b="0" i="0" u="none" strike="noStrike" baseline="0" dirty="0"/>
              <a:t>to reset the statistics</a:t>
            </a:r>
          </a:p>
          <a:p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F38B5-2610-87B8-FFC2-EC479D16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8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A849-1E2D-257E-00E2-F66B1E38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pg_stat_statements</a:t>
            </a:r>
            <a:r>
              <a:rPr lang="en-US" dirty="0"/>
              <a:t> Setup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D42E-893F-C1BB-0FBB-186115498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algn="l"/>
            <a:r>
              <a:rPr lang="it-IT" sz="1800" b="0" i="0" u="none" strike="noStrike" baseline="0" dirty="0" err="1"/>
              <a:t>Normally</a:t>
            </a:r>
            <a:r>
              <a:rPr lang="it-IT" sz="1800" b="0" i="0" u="none" strike="noStrike" baseline="0" dirty="0"/>
              <a:t> the</a:t>
            </a:r>
            <a:r>
              <a:rPr lang="it-IT" sz="1800" b="0" i="0" u="none" strike="noStrike" dirty="0"/>
              <a:t> extension package </a:t>
            </a:r>
            <a:r>
              <a:rPr lang="it-IT" sz="1800" b="0" i="0" u="none" strike="noStrike" dirty="0" err="1"/>
              <a:t>is</a:t>
            </a:r>
            <a:r>
              <a:rPr lang="it-IT" sz="1800" b="0" i="0" u="none" strike="noStrike" dirty="0"/>
              <a:t> </a:t>
            </a:r>
            <a:r>
              <a:rPr lang="it-IT" sz="1800" b="0" i="0" u="none" strike="noStrike" dirty="0" err="1"/>
              <a:t>already</a:t>
            </a:r>
            <a:r>
              <a:rPr lang="it-IT" sz="1800" b="0" i="0" u="none" strike="noStrike" dirty="0"/>
              <a:t> </a:t>
            </a:r>
            <a:r>
              <a:rPr lang="it-IT" sz="1800" b="0" i="0" u="none" strike="noStrike" dirty="0" err="1"/>
              <a:t>installed</a:t>
            </a:r>
            <a:r>
              <a:rPr lang="it-IT" sz="1800" b="0" i="0" u="none" strike="noStrike" dirty="0"/>
              <a:t> </a:t>
            </a:r>
            <a:r>
              <a:rPr lang="it-IT" sz="1800" b="0" i="0" u="none" strike="noStrike" dirty="0" err="1"/>
              <a:t>but</a:t>
            </a:r>
            <a:r>
              <a:rPr lang="it-IT" sz="1800" b="0" i="0" u="none" strike="noStrike" dirty="0"/>
              <a:t> </a:t>
            </a:r>
            <a:r>
              <a:rPr lang="it-IT" sz="1800" b="0" i="0" u="none" strike="noStrike" dirty="0" err="1"/>
              <a:t>maybe</a:t>
            </a:r>
            <a:r>
              <a:rPr lang="it-IT" sz="1800" b="0" i="0" u="none" strike="noStrike" dirty="0"/>
              <a:t> </a:t>
            </a:r>
            <a:r>
              <a:rPr lang="it-IT" sz="1800" b="0" i="0" u="none" strike="noStrike" dirty="0" err="1"/>
              <a:t>needed</a:t>
            </a:r>
            <a:r>
              <a:rPr lang="it-IT" sz="1800" b="0" i="0" u="none" strike="noStrike" dirty="0"/>
              <a:t> a: </a:t>
            </a:r>
          </a:p>
          <a:p>
            <a:pPr marL="400050" lvl="1" indent="0">
              <a:buNone/>
            </a:pPr>
            <a:r>
              <a:rPr lang="it-IT" sz="1600" b="0" i="0" u="none" strike="noStrike" dirty="0">
                <a:latin typeface="Courier New" panose="02070309020205020404" pitchFamily="49" charset="0"/>
                <a:cs typeface="Courier New" panose="02070309020205020404" pitchFamily="49" charset="0"/>
              </a:rPr>
              <a:t>sudo yum install postgresql-contrib</a:t>
            </a:r>
            <a:endParaRPr lang="en-US" sz="1600" b="0" i="0" u="none" strike="noStrike" baseline="0" dirty="0">
              <a:latin typeface="Times New Roman" panose="02020603050405020304" pitchFamily="18" charset="0"/>
            </a:endParaRPr>
          </a:p>
          <a:p>
            <a:pPr marR="0" algn="l"/>
            <a:r>
              <a:rPr lang="en-US" sz="1800" b="0" i="0" u="none" strike="noStrike" baseline="0" dirty="0"/>
              <a:t>Add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 err="1">
                <a:latin typeface="Courier New" panose="02070309020205020404" pitchFamily="49" charset="0"/>
              </a:rPr>
              <a:t>pg_stat_statements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to </a:t>
            </a:r>
            <a:r>
              <a:rPr lang="en-US" sz="1800" b="0" i="0" u="none" strike="noStrike" baseline="0" dirty="0" err="1">
                <a:latin typeface="Courier New" panose="02070309020205020404" pitchFamily="49" charset="0"/>
              </a:rPr>
              <a:t>shared_preload_libraries</a:t>
            </a:r>
            <a:r>
              <a:rPr lang="en-US" sz="18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1800" b="0" i="0" u="none" strike="noStrike" baseline="0" dirty="0"/>
              <a:t>parameter in </a:t>
            </a:r>
            <a:r>
              <a:rPr lang="en-US" sz="1800" b="0" i="0" u="none" strike="noStrike" baseline="0" dirty="0" err="1"/>
              <a:t>postgresql.conf</a:t>
            </a:r>
            <a:r>
              <a:rPr lang="en-US" sz="1800" b="0" i="0" u="none" strike="noStrike" baseline="0" dirty="0"/>
              <a:t> (requires restart of PostgreSQL cluster)</a:t>
            </a:r>
          </a:p>
          <a:p>
            <a:pPr marR="0" algn="l"/>
            <a:r>
              <a:rPr lang="en-US" sz="1800" b="0" i="0" u="none" strike="noStrike" baseline="0" dirty="0"/>
              <a:t>Configurable parameters: </a:t>
            </a:r>
          </a:p>
          <a:p>
            <a:pPr lvl="1"/>
            <a:r>
              <a:rPr lang="en-US" sz="1600" b="0" i="0" u="none" strike="noStrike" baseline="0" dirty="0" err="1">
                <a:latin typeface="Courier New" panose="02070309020205020404" pitchFamily="49" charset="0"/>
              </a:rPr>
              <a:t>pg_stat_statements.max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1600" b="0" i="0" u="none" strike="noStrike" baseline="0" dirty="0"/>
              <a:t>- Maximum number of tracked statements, default is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5000</a:t>
            </a:r>
          </a:p>
          <a:p>
            <a:pPr lvl="1"/>
            <a:r>
              <a:rPr lang="en-US" sz="1600" b="0" i="0" u="none" strike="noStrike" baseline="0" dirty="0" err="1">
                <a:latin typeface="Courier New" panose="02070309020205020404" pitchFamily="49" charset="0"/>
              </a:rPr>
              <a:t>pg_stat_statements.track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– </a:t>
            </a:r>
            <a:r>
              <a:rPr lang="en-US" sz="1600" b="0" i="0" u="none" strike="noStrike" baseline="0" dirty="0"/>
              <a:t>Which statements are counted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top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all </a:t>
            </a:r>
            <a:r>
              <a:rPr lang="en-US" sz="1600" b="0" i="0" u="none" strike="noStrike" baseline="0" dirty="0"/>
              <a:t>or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none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600" b="0" i="0" u="none" strike="noStrike" baseline="0" dirty="0"/>
              <a:t>Default is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top</a:t>
            </a:r>
          </a:p>
          <a:p>
            <a:pPr lvl="1"/>
            <a:r>
              <a:rPr lang="en-US" sz="1600" b="0" i="0" u="none" strike="noStrike" baseline="0" dirty="0" err="1">
                <a:latin typeface="Courier New" panose="02070309020205020404" pitchFamily="49" charset="0"/>
              </a:rPr>
              <a:t>pg_stat_statements.track_utility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- </a:t>
            </a:r>
            <a:r>
              <a:rPr lang="en-US" sz="1600" b="0" i="0" u="none" strike="noStrike" baseline="0" dirty="0"/>
              <a:t>Track commands other than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SELECT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INSERT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,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UPDATE </a:t>
            </a:r>
            <a:r>
              <a:rPr lang="en-US" sz="1600" b="0" i="0" u="none" strike="noStrike" baseline="0" dirty="0"/>
              <a:t>and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DELETE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. </a:t>
            </a:r>
            <a:r>
              <a:rPr lang="en-US" sz="1600" b="0" i="0" u="none" strike="noStrike" baseline="0" dirty="0"/>
              <a:t>Default is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ON</a:t>
            </a:r>
          </a:p>
          <a:p>
            <a:pPr lvl="1"/>
            <a:r>
              <a:rPr lang="en-US" sz="1600" b="0" i="0" u="none" strike="noStrike" baseline="0" dirty="0" err="1">
                <a:latin typeface="Courier New" panose="02070309020205020404" pitchFamily="49" charset="0"/>
              </a:rPr>
              <a:t>pg_stat_statements.track_planning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– </a:t>
            </a:r>
            <a:r>
              <a:rPr lang="en-US" sz="1600" b="0" i="0" u="none" strike="noStrike" baseline="0" dirty="0"/>
              <a:t>Track planning operations and duration. Default is </a:t>
            </a:r>
            <a:r>
              <a:rPr lang="en-US" sz="16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OFF</a:t>
            </a:r>
          </a:p>
          <a:p>
            <a:pPr lvl="1"/>
            <a:r>
              <a:rPr lang="en-US" sz="1600" b="0" i="0" u="none" strike="noStrike" baseline="0" dirty="0" err="1">
                <a:latin typeface="Courier New" panose="02070309020205020404" pitchFamily="49" charset="0"/>
              </a:rPr>
              <a:t>pg_stat_statements.save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 </a:t>
            </a:r>
            <a:r>
              <a:rPr lang="en-US" sz="1600" b="0" i="0" u="none" strike="noStrike" baseline="0" dirty="0">
                <a:latin typeface="Times New Roman" panose="02020603050405020304" pitchFamily="18" charset="0"/>
              </a:rPr>
              <a:t>- </a:t>
            </a:r>
            <a:r>
              <a:rPr lang="en-US" sz="1600" b="0" i="0" u="none" strike="noStrike" baseline="0" dirty="0"/>
              <a:t>Whether save statement statistics across server shutdowns. Default is </a:t>
            </a:r>
            <a:r>
              <a:rPr lang="en-US" sz="1600" b="0" i="0" u="none" strike="noStrike" baseline="0" dirty="0">
                <a:latin typeface="Courier New" panose="02070309020205020404" pitchFamily="49" charset="0"/>
              </a:rPr>
              <a:t>ON</a:t>
            </a:r>
          </a:p>
          <a:p>
            <a:r>
              <a:rPr lang="en-US" dirty="0">
                <a:hlinkClick r:id="rId2"/>
              </a:rPr>
              <a:t>https://www.postgresql.org/docs/current/pgstatstatements.html</a:t>
            </a:r>
            <a:endParaRPr lang="en-US" dirty="0"/>
          </a:p>
          <a:p>
            <a:r>
              <a:rPr lang="en-US" dirty="0"/>
              <a:t>Demo</a:t>
            </a:r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1481F-64FF-CBCE-9904-A4F6A125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8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6CD9-56EF-4494-B904-57737E87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VACUUM/AUTOVACUUM activities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F5797-2EFD-6970-0327-F7774A82A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order to monitor VACUUM/AUTOVACUUM processes and the status of the tables/indexes to be vacuumed we can use the following cumulative stats views and extensions:</a:t>
            </a:r>
          </a:p>
          <a:p>
            <a:pPr lvl="1"/>
            <a:r>
              <a:rPr lang="en-US" dirty="0"/>
              <a:t>View </a:t>
            </a:r>
            <a:r>
              <a:rPr lang="en-US" dirty="0" err="1"/>
              <a:t>pg_stat_progress_vacuum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https://www.postgresql.org/docs/current/progress-reporting.html#VACUUM-PROGRESS-REPORTING</a:t>
            </a:r>
            <a:endParaRPr lang="en-US" dirty="0"/>
          </a:p>
          <a:p>
            <a:pPr lvl="1"/>
            <a:r>
              <a:rPr lang="en-US" dirty="0"/>
              <a:t>Catalog view </a:t>
            </a:r>
            <a:r>
              <a:rPr lang="en-US" dirty="0" err="1"/>
              <a:t>pg_database</a:t>
            </a:r>
            <a:r>
              <a:rPr lang="en-US" dirty="0"/>
              <a:t> in order to get available </a:t>
            </a:r>
            <a:r>
              <a:rPr lang="en-US" dirty="0" err="1"/>
              <a:t>txid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https://www.postgresql.org/docs/current/catalog-pg-database.html</a:t>
            </a:r>
            <a:endParaRPr lang="en-US" dirty="0"/>
          </a:p>
          <a:p>
            <a:pPr lvl="1"/>
            <a:r>
              <a:rPr lang="en-US" dirty="0"/>
              <a:t>Catalog view </a:t>
            </a:r>
            <a:r>
              <a:rPr lang="en-US" dirty="0" err="1"/>
              <a:t>pg_class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https://www.postgresql.org/docs/current/catalog-pg-class.html</a:t>
            </a:r>
            <a:endParaRPr lang="en-US" dirty="0"/>
          </a:p>
          <a:p>
            <a:pPr lvl="1"/>
            <a:r>
              <a:rPr lang="en-US" dirty="0"/>
              <a:t>Extension </a:t>
            </a:r>
            <a:r>
              <a:rPr lang="en-US" dirty="0" err="1"/>
              <a:t>pgstattuple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https://www.postgresql.org/docs/current/pgstattuple.html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462105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698D-D5E3-8C04-ABBD-795C45AB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Pg_stat_io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6471-511B-B457-930E-0D1CA106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dig deeper into I/O statistics, starting from PostgreSQL version 16, we can use the view </a:t>
            </a:r>
            <a:r>
              <a:rPr lang="en-US" dirty="0" err="1"/>
              <a:t>pg_stat_io</a:t>
            </a:r>
            <a:endParaRPr lang="en-US" dirty="0"/>
          </a:p>
          <a:p>
            <a:r>
              <a:rPr lang="en-US"/>
              <a:t>Attention: </a:t>
            </a:r>
            <a:r>
              <a:rPr lang="en-US" dirty="0"/>
              <a:t>it works only if parameter </a:t>
            </a:r>
            <a:r>
              <a:rPr lang="en-US" dirty="0" err="1"/>
              <a:t>track_io_timing</a:t>
            </a:r>
            <a:r>
              <a:rPr lang="en-US" dirty="0"/>
              <a:t> is set to on, can have significant overhead</a:t>
            </a:r>
          </a:p>
          <a:p>
            <a:r>
              <a:rPr lang="en-US" dirty="0">
                <a:hlinkClick r:id="rId2"/>
              </a:rPr>
              <a:t>https://www.postgresql.org/docs/current/monitoring-stats.html#MONITORING-PG-STAT-IO-VIEW</a:t>
            </a:r>
            <a:endParaRPr lang="en-US" dirty="0"/>
          </a:p>
          <a:p>
            <a:r>
              <a:rPr lang="en-US" u="sng" dirty="0">
                <a:hlinkClick r:id="rId3"/>
              </a:rPr>
              <a:t>https://tembo.io/blog/optimizing-memory-usage</a:t>
            </a:r>
            <a:endParaRPr lang="en-US" u="sng" dirty="0"/>
          </a:p>
          <a:p>
            <a:endParaRPr lang="en-AT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183458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56239-C95A-7B41-B6D8-F5106FB33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B9C69-26F5-511E-7F23-B92F523A0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we have seen multiple ways to monitor some of the key topics in PostgreSQL</a:t>
            </a:r>
          </a:p>
          <a:p>
            <a:r>
              <a:rPr lang="en-US" dirty="0"/>
              <a:t>It is by no means a complete list of the possibilities and I omitted all the monitoring tools products such as </a:t>
            </a:r>
            <a:r>
              <a:rPr lang="en-US" dirty="0" err="1"/>
              <a:t>pganalyze</a:t>
            </a:r>
            <a:r>
              <a:rPr lang="en-US" dirty="0"/>
              <a:t> and others</a:t>
            </a:r>
          </a:p>
          <a:p>
            <a:r>
              <a:rPr lang="en-US" dirty="0"/>
              <a:t> Questions?</a:t>
            </a:r>
          </a:p>
          <a:p>
            <a:r>
              <a:rPr lang="en-US" dirty="0">
                <a:hlinkClick r:id="rId2"/>
              </a:rPr>
              <a:t>https://posetteconf.com/2025/schedule/#livestream2</a:t>
            </a:r>
            <a:endParaRPr lang="en-US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704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4AFA4-2E5F-352A-EB05-A4E0BDF55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Grazie!!!</a:t>
            </a:r>
            <a:endParaRPr lang="en-AT" sz="7200" dirty="0"/>
          </a:p>
        </p:txBody>
      </p:sp>
    </p:spTree>
    <p:extLst>
      <p:ext uri="{BB962C8B-B14F-4D97-AF65-F5344CB8AC3E}">
        <p14:creationId xmlns:p14="http://schemas.microsoft.com/office/powerpoint/2010/main" val="411877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24B63-2E7D-4044-9BAE-EFA9832A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Sponsors &amp; Organizers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9B1593E-9DFD-9AC4-7F95-C0C79B266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1"/>
    </mc:Choice>
    <mc:Fallback>
      <p:transition spd="slow" advTm="7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B46CD0-966A-B98B-3DA2-7E4C34C19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560" y="312468"/>
            <a:ext cx="5194271" cy="3461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208" y="466237"/>
            <a:ext cx="9404723" cy="1400530"/>
          </a:xfrm>
        </p:spPr>
        <p:txBody>
          <a:bodyPr/>
          <a:lstStyle/>
          <a:p>
            <a:r>
              <a:rPr lang="it-IT" dirty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it-IT" dirty="0">
              <a:hlinkClick r:id="rId5"/>
            </a:endParaRPr>
          </a:p>
          <a:p>
            <a:endParaRPr lang="it-IT" dirty="0">
              <a:hlinkClick r:id="rId5"/>
            </a:endParaRPr>
          </a:p>
          <a:p>
            <a:endParaRPr lang="it-IT" dirty="0">
              <a:hlinkClick r:id="rId5"/>
            </a:endParaRPr>
          </a:p>
          <a:p>
            <a:endParaRPr lang="it-IT" dirty="0">
              <a:hlinkClick r:id="rId5"/>
            </a:endParaRPr>
          </a:p>
          <a:p>
            <a:r>
              <a:rPr lang="it-IT" dirty="0">
                <a:hlinkClick r:id="rId5"/>
              </a:rPr>
              <a:t>andrea.gnemmi@gmail.com</a:t>
            </a:r>
            <a:endParaRPr lang="it-IT" dirty="0"/>
          </a:p>
          <a:p>
            <a:r>
              <a:rPr lang="it-IT" dirty="0">
                <a:hlinkClick r:id="rId6"/>
              </a:rPr>
              <a:t>a.gnemmi@logifuture.com</a:t>
            </a:r>
            <a:endParaRPr lang="it-IT" dirty="0"/>
          </a:p>
          <a:p>
            <a:r>
              <a:rPr lang="it-IT" dirty="0">
                <a:hlinkClick r:id="rId7"/>
              </a:rPr>
              <a:t>https://www.logifuture.com/</a:t>
            </a:r>
            <a:endParaRPr lang="it-IT" dirty="0"/>
          </a:p>
          <a:p>
            <a:r>
              <a:rPr lang="en-US" dirty="0">
                <a:hlinkClick r:id="rId8"/>
              </a:rPr>
              <a:t>https://www.mssqltips.com/sqlserverauthor/390/andrea-gnemmi/</a:t>
            </a:r>
            <a:endParaRPr lang="en-US" dirty="0"/>
          </a:p>
          <a:p>
            <a:r>
              <a:rPr lang="en-US" dirty="0">
                <a:hlinkClick r:id="rId9"/>
              </a:rPr>
              <a:t>https://www.linkedin.com/in/andreagnemmi/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Copyright Andrea Gnemmi 2023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B51EB90-C720-F689-2D67-8ED6A4CCC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1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18"/>
    </mc:Choice>
    <mc:Fallback>
      <p:transition spd="slow" advTm="80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E8EA-E327-BA00-8F8A-BB57D6AC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PostgreSQL on premises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74561-8BD5-79EA-104E-572570370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session we will review some of the monitoring tools available in PostgreSQL</a:t>
            </a:r>
          </a:p>
          <a:p>
            <a:r>
              <a:rPr lang="en-US" dirty="0"/>
              <a:t>In particular we will see the cumulative statistics system view </a:t>
            </a:r>
            <a:r>
              <a:rPr lang="en-US" dirty="0" err="1"/>
              <a:t>pg_stat_activity</a:t>
            </a:r>
            <a:r>
              <a:rPr lang="en-US" dirty="0"/>
              <a:t> and the </a:t>
            </a:r>
            <a:r>
              <a:rPr lang="en-US" dirty="0" err="1"/>
              <a:t>pg_stat_statement</a:t>
            </a:r>
            <a:r>
              <a:rPr lang="en-US" dirty="0"/>
              <a:t> extension</a:t>
            </a:r>
          </a:p>
          <a:p>
            <a:r>
              <a:rPr lang="en-US" dirty="0"/>
              <a:t>We will also check how to use the system view </a:t>
            </a:r>
            <a:r>
              <a:rPr lang="en-US" dirty="0" err="1"/>
              <a:t>pg_locks</a:t>
            </a:r>
            <a:r>
              <a:rPr lang="en-US" dirty="0"/>
              <a:t> and what offers the </a:t>
            </a:r>
            <a:r>
              <a:rPr lang="en-US" dirty="0" err="1"/>
              <a:t>pgAdmin</a:t>
            </a:r>
            <a:r>
              <a:rPr lang="en-US" dirty="0"/>
              <a:t> </a:t>
            </a:r>
            <a:r>
              <a:rPr lang="en-US"/>
              <a:t>GUI Dashboard</a:t>
            </a:r>
            <a:endParaRPr lang="en-US" dirty="0"/>
          </a:p>
          <a:p>
            <a:r>
              <a:rPr lang="en-US" dirty="0"/>
              <a:t>If we will have some time left we will take a look to the cumulative stats views used for monitoring VACUUM/AUTOVACUUM activities and I/O stats</a:t>
            </a:r>
            <a:endParaRPr lang="en-AT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48B64A-488E-3CD3-5CB6-3849EFAE37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8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19"/>
    </mc:Choice>
    <mc:Fallback>
      <p:transition spd="slow" advTm="97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7FEF-47BD-24BA-4D09-8C6805AE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cumulative statistics system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E0CF7-0889-9594-1AAA-14445EB04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cumulative </a:t>
            </a:r>
            <a:r>
              <a:rPr lang="it-IT" dirty="0" err="1"/>
              <a:t>statistics</a:t>
            </a:r>
            <a:r>
              <a:rPr lang="it-IT" dirty="0"/>
              <a:t> system </a:t>
            </a:r>
            <a:r>
              <a:rPr lang="en-US" dirty="0"/>
              <a:t>supports collection and reporting of information about server activity.</a:t>
            </a:r>
          </a:p>
          <a:p>
            <a:r>
              <a:rPr lang="it-IT" dirty="0"/>
              <a:t>Part of the system are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</a:t>
            </a:r>
            <a:r>
              <a:rPr lang="it-IT" dirty="0" err="1"/>
              <a:t>views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pg_stat_activity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tells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exactly</a:t>
            </a:r>
            <a:r>
              <a:rPr lang="it-IT" dirty="0"/>
              <a:t> </a:t>
            </a:r>
            <a:r>
              <a:rPr lang="it-IT" dirty="0" err="1"/>
              <a:t>what’s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on in </a:t>
            </a:r>
            <a:r>
              <a:rPr lang="it-IT" dirty="0" err="1"/>
              <a:t>your</a:t>
            </a:r>
            <a:r>
              <a:rPr lang="it-IT" dirty="0"/>
              <a:t> system and part are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</a:t>
            </a:r>
            <a:r>
              <a:rPr lang="it-IT" dirty="0" err="1"/>
              <a:t>views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gives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an idea of the system </a:t>
            </a:r>
            <a:r>
              <a:rPr lang="it-IT" dirty="0" err="1"/>
              <a:t>usage</a:t>
            </a:r>
            <a:endParaRPr lang="it-IT" dirty="0"/>
          </a:p>
          <a:p>
            <a:endParaRPr lang="en-AT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A93A2E-7660-96F1-176A-9288C146F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3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596"/>
    </mc:Choice>
    <mc:Fallback>
      <p:transition spd="slow" advTm="200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144C-DC15-CE0D-BFA0-6EBD8BAB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Dynamic Statistics Views</a:t>
            </a:r>
            <a:endParaRPr lang="en-AT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1FB8720-19C1-01A2-84A2-449C23FEA0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081" y="2246161"/>
          <a:ext cx="10742719" cy="2763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24467">
                  <a:extLst>
                    <a:ext uri="{9D8B030D-6E8A-4147-A177-3AD203B41FA5}">
                      <a16:colId xmlns:a16="http://schemas.microsoft.com/office/drawing/2014/main" val="3129939682"/>
                    </a:ext>
                  </a:extLst>
                </a:gridCol>
                <a:gridCol w="7018252">
                  <a:extLst>
                    <a:ext uri="{9D8B030D-6E8A-4147-A177-3AD203B41FA5}">
                      <a16:colId xmlns:a16="http://schemas.microsoft.com/office/drawing/2014/main" val="200998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Table or View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pg_stat_activity</a:t>
                      </a:r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One row per server process, showing information related to the current activity of that process, such as state and current query. </a:t>
                      </a:r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85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pg_stat_progress_vacuum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Shows one row for each backend showing progress of the operation, including </a:t>
                      </a: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autovacuum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 worker processes that is currently vacuuming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pg_stat_progress_create_index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Same shows progress of CREATE INDEX and REINDEX operations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5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pg_stat_progress_cluster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Same shows progress of CLUSTER and VACUUM FULL 	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41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pg_stat_progress_analyze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Same shows progress of ANALYZE	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519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C5A16-8F60-8783-2A3F-B893C874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829DB-A050-2A3F-3F8B-C50859C6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99F5BE-E578-5A29-D419-F7CC30607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7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45"/>
    </mc:Choice>
    <mc:Fallback>
      <p:transition spd="slow" advTm="49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5D89F-CB90-610A-5F2D-399C929F0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AE1F-C7C6-4E29-7AFD-9C2F69B2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Collected Statistics Views</a:t>
            </a:r>
            <a:endParaRPr lang="en-AT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0CB8E99-CA8F-5360-5492-A9C094249F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1081" y="1559152"/>
          <a:ext cx="10742719" cy="4490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79248">
                  <a:extLst>
                    <a:ext uri="{9D8B030D-6E8A-4147-A177-3AD203B41FA5}">
                      <a16:colId xmlns:a16="http://schemas.microsoft.com/office/drawing/2014/main" val="3129939682"/>
                    </a:ext>
                  </a:extLst>
                </a:gridCol>
                <a:gridCol w="6563471">
                  <a:extLst>
                    <a:ext uri="{9D8B030D-6E8A-4147-A177-3AD203B41FA5}">
                      <a16:colId xmlns:a16="http://schemas.microsoft.com/office/drawing/2014/main" val="200998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Table or View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6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pg_stat_database</a:t>
                      </a:r>
                      <a:endParaRPr lang="en-AT" dirty="0"/>
                    </a:p>
                    <a:p>
                      <a:pPr algn="l"/>
                      <a:endParaRPr lang="en-US" sz="1800" b="0" u="none" strike="noStrike" kern="1200" baseline="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Show statistics about database, temporary file counts and </a:t>
                      </a:r>
                      <a:r>
                        <a:rPr lang="en-US" sz="1800" b="0" u="none" strike="noStrike" kern="1200" baseline="0">
                          <a:solidFill>
                            <a:schemeClr val="dk1"/>
                          </a:solidFill>
                        </a:rPr>
                        <a:t>sizes etc.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85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pg_stat_user_tables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pg_stat_sys_tables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pg_stat_all_tables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shows information about activities on a table like inserts, updates, deletes, vacuum, </a:t>
                      </a: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autovacuum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 etc. distinction between all tables, only current user tables and system ones.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873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pg_stat_user_indexes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pg_stat_sys_indexes</a:t>
                      </a: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pg_stat_all_indexes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Same as above but for indexes.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28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kern="1200" baseline="0" dirty="0" err="1">
                          <a:solidFill>
                            <a:schemeClr val="dk1"/>
                          </a:solidFill>
                        </a:rPr>
                        <a:t>pg_stat_io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From PostgreSQL 16 I/O statistics for every backend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pg_statio_user_tables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pg_statio_sys_tables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pg_statio_all_tables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baseline="0" dirty="0">
                          <a:solidFill>
                            <a:schemeClr val="dk1"/>
                          </a:solidFill>
                        </a:rPr>
                        <a:t>I/O statistics specific for tables, again with distinction between all tables, only current user tables and system 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536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pg_statio_user_indexes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pg_statio_sys_indexes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pg_statio_all_indexes</a:t>
                      </a:r>
                      <a:endParaRPr lang="en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as above but for indexes.</a:t>
                      </a:r>
                      <a:endParaRPr lang="en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41074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877A0-8617-21D1-6BF5-495B4DE3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CC8FB06-DADB-6A62-189A-A31730660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4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89"/>
    </mc:Choice>
    <mc:Fallback>
      <p:transition spd="slow" advTm="74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3BEA-939A-0081-E73A-3D0D40F3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pg_stat_activity</a:t>
            </a:r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ECFF2-C741-D433-7A1C-9C028B20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In order to monitor what is happening in real time in the db we can use the view pg_stat_activity </a:t>
            </a:r>
          </a:p>
          <a:p>
            <a:r>
              <a:rPr lang="en-US" dirty="0"/>
              <a:t>The </a:t>
            </a:r>
            <a:r>
              <a:rPr lang="en-US" dirty="0" err="1"/>
              <a:t>pg_stat_activity</a:t>
            </a:r>
            <a:r>
              <a:rPr lang="en-US" dirty="0"/>
              <a:t> view will have one row per server process, showing information related to the current activity of that process.</a:t>
            </a:r>
          </a:p>
          <a:p>
            <a:r>
              <a:rPr lang="it-IT" dirty="0">
                <a:hlinkClick r:id="rId4"/>
              </a:rPr>
              <a:t>https://www.postgresql.org/docs/current/monitoring-stats.html#MONITORING-PG-STAT-ACTIVITY-VIEW</a:t>
            </a:r>
            <a:endParaRPr lang="it-IT" dirty="0"/>
          </a:p>
          <a:p>
            <a:r>
              <a:rPr lang="it-IT" dirty="0"/>
              <a:t>Demo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14FDF1-DE3D-DD22-EFB6-36837D758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573377" t="-300649" r="-573377" b="-300649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50"/>
    </mc:Choice>
    <mc:Fallback>
      <p:transition spd="slow" advTm="113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20A08-CE1F-2B28-D1C2-6C1D50E6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in PostgreSQL </a:t>
            </a:r>
            <a:endParaRPr lang="en-AT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16BEAA-99C1-E362-7E0F-78E0676D9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4435"/>
            <a:ext cx="10515600" cy="41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331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</Words>
  <Application>Microsoft Office PowerPoint</Application>
  <PresentationFormat>Widescreen</PresentationFormat>
  <Paragraphs>118</Paragraphs>
  <Slides>17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Airlock</vt:lpstr>
      <vt:lpstr>Arial</vt:lpstr>
      <vt:lpstr>Calibri</vt:lpstr>
      <vt:lpstr>Calibri Light</vt:lpstr>
      <vt:lpstr>Century Gothic</vt:lpstr>
      <vt:lpstr>Courier New</vt:lpstr>
      <vt:lpstr>Segoe Pro Display</vt:lpstr>
      <vt:lpstr>Times New Roman</vt:lpstr>
      <vt:lpstr>Tema di Office</vt:lpstr>
      <vt:lpstr>Monitoring PostgreSQL on Premises</vt:lpstr>
      <vt:lpstr>Sponsors &amp; Organizers</vt:lpstr>
      <vt:lpstr>Who am I?</vt:lpstr>
      <vt:lpstr>Monitoring PostgreSQL on premises</vt:lpstr>
      <vt:lpstr>The cumulative statistics system</vt:lpstr>
      <vt:lpstr>Dynamic Statistics Views</vt:lpstr>
      <vt:lpstr>Collected Statistics Views</vt:lpstr>
      <vt:lpstr>pg_stat_activity</vt:lpstr>
      <vt:lpstr>Locks in PostgreSQL </vt:lpstr>
      <vt:lpstr>View pg_locks</vt:lpstr>
      <vt:lpstr>pgAdmin</vt:lpstr>
      <vt:lpstr>Tracking execution statistics</vt:lpstr>
      <vt:lpstr>pg_stat_statements Setup</vt:lpstr>
      <vt:lpstr>Track VACUUM/AUTOVACUUM activities</vt:lpstr>
      <vt:lpstr>Pg_stat_io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ddominici</dc:creator>
  <cp:lastModifiedBy>Andrea Gnemmi</cp:lastModifiedBy>
  <cp:revision>36</cp:revision>
  <dcterms:created xsi:type="dcterms:W3CDTF">2019-02-08T06:58:32Z</dcterms:created>
  <dcterms:modified xsi:type="dcterms:W3CDTF">2025-06-13T13:55:28Z</dcterms:modified>
</cp:coreProperties>
</file>